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4"/>
  </p:notesMasterIdLst>
  <p:handoutMasterIdLst>
    <p:handoutMasterId r:id="rId75"/>
  </p:handoutMasterIdLst>
  <p:sldIdLst>
    <p:sldId id="306" r:id="rId5"/>
    <p:sldId id="446" r:id="rId6"/>
    <p:sldId id="421" r:id="rId7"/>
    <p:sldId id="422" r:id="rId8"/>
    <p:sldId id="423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4" r:id="rId18"/>
    <p:sldId id="461" r:id="rId19"/>
    <p:sldId id="433" r:id="rId20"/>
    <p:sldId id="462" r:id="rId21"/>
    <p:sldId id="435" r:id="rId22"/>
    <p:sldId id="463" r:id="rId23"/>
    <p:sldId id="436" r:id="rId24"/>
    <p:sldId id="439" r:id="rId25"/>
    <p:sldId id="440" r:id="rId26"/>
    <p:sldId id="441" r:id="rId27"/>
    <p:sldId id="443" r:id="rId28"/>
    <p:sldId id="442" r:id="rId29"/>
    <p:sldId id="444" r:id="rId30"/>
    <p:sldId id="445" r:id="rId31"/>
    <p:sldId id="314" r:id="rId32"/>
    <p:sldId id="396" r:id="rId33"/>
    <p:sldId id="397" r:id="rId34"/>
    <p:sldId id="398" r:id="rId35"/>
    <p:sldId id="400" r:id="rId36"/>
    <p:sldId id="401" r:id="rId37"/>
    <p:sldId id="402" r:id="rId38"/>
    <p:sldId id="403" r:id="rId39"/>
    <p:sldId id="404" r:id="rId40"/>
    <p:sldId id="405" r:id="rId41"/>
    <p:sldId id="407" r:id="rId42"/>
    <p:sldId id="406" r:id="rId43"/>
    <p:sldId id="399" r:id="rId44"/>
    <p:sldId id="408" r:id="rId45"/>
    <p:sldId id="409" r:id="rId46"/>
    <p:sldId id="411" r:id="rId47"/>
    <p:sldId id="410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48" r:id="rId58"/>
    <p:sldId id="449" r:id="rId59"/>
    <p:sldId id="447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312" r:id="rId72"/>
    <p:sldId id="394" r:id="rId73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18" autoAdjust="0"/>
  </p:normalViewPr>
  <p:slideViewPr>
    <p:cSldViewPr snapToGrid="0">
      <p:cViewPr varScale="1">
        <p:scale>
          <a:sx n="77" d="100"/>
          <a:sy n="77" d="100"/>
        </p:scale>
        <p:origin x="912" y="8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24.12.2024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24.12.2024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5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64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3006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25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5213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038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410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51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32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56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684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08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95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3798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176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903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075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007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18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90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766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120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46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548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607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552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297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-learning-turkiye/python-ile-bulan%C4%B1k-mant%C4%B1k-modellemesi-74459dc2730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uraysonugur.aku.edu.tr/wp-content/uploads/sites/11/2018/02/BMK-Ders-2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 sz="5400" spc="400" dirty="0">
                <a:solidFill>
                  <a:schemeClr val="bg1"/>
                </a:solidFill>
              </a:rPr>
              <a:t>BULANIK MANTIK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10</a:t>
            </a:fld>
            <a:endParaRPr lang="tr-TR" noProof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3"/>
          <a:stretch/>
        </p:blipFill>
        <p:spPr bwMode="auto">
          <a:xfrm>
            <a:off x="1386110" y="1105256"/>
            <a:ext cx="9419780" cy="4907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665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Hız(</a:t>
            </a:r>
            <a:r>
              <a:rPr lang="tr-TR" sz="2400" dirty="0" err="1"/>
              <a:t>centroid</a:t>
            </a:r>
            <a:r>
              <a:rPr lang="tr-TR" sz="2400" dirty="0"/>
              <a:t>)= 602.81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bisector</a:t>
            </a:r>
            <a:r>
              <a:rPr lang="tr-TR" sz="2400" dirty="0"/>
              <a:t>)= 642.19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mom</a:t>
            </a:r>
            <a:r>
              <a:rPr lang="tr-TR" sz="2400" dirty="0"/>
              <a:t>)= 737.5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lom</a:t>
            </a:r>
            <a:r>
              <a:rPr lang="tr-TR" sz="2400" dirty="0"/>
              <a:t>)= 900</a:t>
            </a:r>
          </a:p>
          <a:p>
            <a:r>
              <a:rPr lang="tr-TR" sz="2400" dirty="0"/>
              <a:t>Hız(som)= 575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11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61E4D3-5C28-E7B3-20D4-50698FC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1" y="3157559"/>
            <a:ext cx="11467076" cy="319000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CF7A369-8FA1-3598-6E0B-60737C9D3556}"/>
              </a:ext>
            </a:extLst>
          </p:cNvPr>
          <p:cNvSpPr txBox="1"/>
          <p:nvPr/>
        </p:nvSpPr>
        <p:spPr>
          <a:xfrm rot="5400000">
            <a:off x="6804122" y="5518635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SOM</a:t>
            </a:r>
            <a:endParaRPr lang="tr-TR" sz="24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72226E8-1442-9950-5609-04676F522EDB}"/>
              </a:ext>
            </a:extLst>
          </p:cNvPr>
          <p:cNvSpPr txBox="1"/>
          <p:nvPr/>
        </p:nvSpPr>
        <p:spPr>
          <a:xfrm rot="5400000">
            <a:off x="6971492" y="4050742"/>
            <a:ext cx="8707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b="1" dirty="0"/>
              <a:t>CENTROİD</a:t>
            </a:r>
            <a:endParaRPr lang="tr-TR" sz="1400" b="1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C764263-1D77-1663-99AD-08609737F000}"/>
              </a:ext>
            </a:extLst>
          </p:cNvPr>
          <p:cNvSpPr txBox="1"/>
          <p:nvPr/>
        </p:nvSpPr>
        <p:spPr>
          <a:xfrm rot="5400000">
            <a:off x="7347199" y="50011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BISECTOR</a:t>
            </a:r>
            <a:endParaRPr lang="tr-TR" sz="2400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0019B4-715D-F4C7-4726-06E6931003E0}"/>
              </a:ext>
            </a:extLst>
          </p:cNvPr>
          <p:cNvSpPr txBox="1"/>
          <p:nvPr/>
        </p:nvSpPr>
        <p:spPr>
          <a:xfrm rot="5400000">
            <a:off x="8339531" y="4740537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MOM</a:t>
            </a:r>
            <a:endParaRPr lang="tr-TR" sz="2400" b="1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9250835-26BA-3293-96F7-FF73C06F65CC}"/>
              </a:ext>
            </a:extLst>
          </p:cNvPr>
          <p:cNvSpPr txBox="1"/>
          <p:nvPr/>
        </p:nvSpPr>
        <p:spPr>
          <a:xfrm rot="5400000">
            <a:off x="9977094" y="4740536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LOM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61489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Kütüphaneler </a:t>
            </a:r>
            <a:r>
              <a:rPr lang="tr-TR" sz="2400" dirty="0" err="1"/>
              <a:t>import</a:t>
            </a:r>
            <a:r>
              <a:rPr lang="tr-TR" sz="2400" dirty="0"/>
              <a:t> edilmelidir. </a:t>
            </a:r>
            <a:r>
              <a:rPr lang="tr-TR" sz="2400" dirty="0" err="1"/>
              <a:t>Skfuzzy</a:t>
            </a:r>
            <a:r>
              <a:rPr lang="tr-TR" sz="2400" dirty="0"/>
              <a:t> kütüphanesi kullanılarak bulanık mantık karar sistemi oluşturulmuştur. </a:t>
            </a:r>
          </a:p>
          <a:p>
            <a:pPr marL="0" indent="0">
              <a:buNone/>
            </a:pPr>
            <a:r>
              <a:rPr lang="tr-TR" sz="2400" dirty="0" err="1"/>
              <a:t>conda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</a:p>
          <a:p>
            <a:pPr marL="0" indent="0">
              <a:buNone/>
            </a:pP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package</a:t>
            </a:r>
            <a:r>
              <a:rPr lang="tr-TR" sz="2400" dirty="0"/>
              <a:t> </a:t>
            </a:r>
            <a:r>
              <a:rPr lang="tr-TR" sz="2400" dirty="0" err="1"/>
              <a:t>run</a:t>
            </a:r>
            <a:r>
              <a:rPr lang="tr-TR" sz="2400" dirty="0"/>
              <a:t> </a:t>
            </a:r>
            <a:r>
              <a:rPr lang="tr-TR" sz="2400" dirty="0" err="1"/>
              <a:t>one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following</a:t>
            </a:r>
            <a:r>
              <a:rPr lang="tr-TR" sz="2400" dirty="0"/>
              <a:t>:</a:t>
            </a:r>
          </a:p>
          <a:p>
            <a:r>
              <a:rPr lang="tr-TR" sz="2400" dirty="0" err="1"/>
              <a:t>conda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conda-forge</a:t>
            </a:r>
            <a:r>
              <a:rPr lang="tr-TR" sz="2400" dirty="0"/>
              <a:t>::</a:t>
            </a:r>
            <a:r>
              <a:rPr lang="tr-TR" sz="2400" dirty="0" err="1"/>
              <a:t>scikit-fuzzy</a:t>
            </a:r>
            <a:endParaRPr lang="tr-TR" sz="2400" dirty="0"/>
          </a:p>
          <a:p>
            <a:r>
              <a:rPr lang="tr-TR" sz="2400" dirty="0" err="1"/>
              <a:t>conda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conda-forge</a:t>
            </a:r>
            <a:r>
              <a:rPr lang="tr-TR" sz="2400" dirty="0"/>
              <a:t>/</a:t>
            </a:r>
            <a:r>
              <a:rPr lang="tr-TR" sz="2400" dirty="0" err="1"/>
              <a:t>label</a:t>
            </a:r>
            <a:r>
              <a:rPr lang="tr-TR" sz="2400" dirty="0"/>
              <a:t>/cf201901::</a:t>
            </a:r>
            <a:r>
              <a:rPr lang="tr-TR" sz="2400" dirty="0" err="1"/>
              <a:t>scikit-fuzzy</a:t>
            </a:r>
            <a:endParaRPr lang="tr-TR" sz="2400" dirty="0"/>
          </a:p>
          <a:p>
            <a:r>
              <a:rPr lang="tr-TR" sz="2400" dirty="0" err="1"/>
              <a:t>conda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conda-forge</a:t>
            </a:r>
            <a:r>
              <a:rPr lang="tr-TR" sz="2400" dirty="0"/>
              <a:t>/</a:t>
            </a:r>
            <a:r>
              <a:rPr lang="tr-TR" sz="2400" dirty="0" err="1"/>
              <a:t>label</a:t>
            </a:r>
            <a:r>
              <a:rPr lang="tr-TR" sz="2400" dirty="0"/>
              <a:t>/cf202003::</a:t>
            </a:r>
            <a:r>
              <a:rPr lang="tr-TR" sz="2400" dirty="0" err="1"/>
              <a:t>scikit-fuzzy</a:t>
            </a:r>
            <a:endParaRPr lang="tr-TR" sz="2400" dirty="0"/>
          </a:p>
          <a:p>
            <a:r>
              <a:rPr lang="tr-TR" sz="2400" dirty="0" err="1"/>
              <a:t>conda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conda-forge</a:t>
            </a:r>
            <a:r>
              <a:rPr lang="tr-TR" sz="2400" dirty="0"/>
              <a:t>/</a:t>
            </a:r>
            <a:r>
              <a:rPr lang="tr-TR" sz="2400" dirty="0" err="1"/>
              <a:t>label</a:t>
            </a:r>
            <a:r>
              <a:rPr lang="tr-TR" sz="2400" dirty="0"/>
              <a:t>/gcc7::</a:t>
            </a:r>
            <a:r>
              <a:rPr lang="tr-TR" sz="2400" dirty="0" err="1"/>
              <a:t>scikit-fuzzy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12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03B022-4415-910B-39B6-246A76A4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46" y="4658810"/>
            <a:ext cx="4895850" cy="16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Değişkenler ve evrensel kümler oluşturuluyor.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CB2C03B-131D-14D0-FDE7-38B110A7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4" y="1691554"/>
            <a:ext cx="9651852" cy="21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giriş değişkeni için 2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14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F2EA674-F711-15D8-73C5-7AD87DA7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2811896"/>
            <a:ext cx="8967355" cy="28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BFEA6-F6E8-5903-8543-71018AEF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A3415A-C77A-61D1-7A67-2B03576B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485235-D2AF-6106-95D2-900C96D26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ADA7E07-D374-D12B-F81A-E4B88E52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AC59057-D670-C6F3-BB7F-4A46D7E4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5" y="1224068"/>
            <a:ext cx="11021143" cy="2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değişimi giriş değişkeni için 3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16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D528E81-F998-6C25-98AC-CA6A624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6" y="2656455"/>
            <a:ext cx="9240982" cy="36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39F1-E618-4C51-6EE5-2DCF21D9C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EAEEF7-8E36-422C-437C-FCFD67F5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24E794-70B1-78F8-D75A-AA0F81552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1D35C12-C8FB-F445-7D26-F2155881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17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20A52EC-6D37-10B2-2785-C3F8BEB1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6" y="1318077"/>
            <a:ext cx="11878424" cy="31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Motor Hızı çıkış değişkeni için 3 adet bulanık küme tanımlanıyor ve ekrana çizdiriliyor.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18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A14DB4-B485-6693-028A-37EC6ABC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0" y="2143125"/>
            <a:ext cx="9478145" cy="3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6E691-1059-54E4-79A9-F42251C5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AC2A37-10EE-BD3F-5BE7-4F66C7F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7FFD2E-4EE6-770C-C47D-34574212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685972B-A505-0814-8C4B-6CB2A0B2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19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11048AC-4D15-EC26-DF23-3C40D512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80" b="40202"/>
          <a:stretch/>
        </p:blipFill>
        <p:spPr bwMode="auto">
          <a:xfrm>
            <a:off x="587482" y="976746"/>
            <a:ext cx="11324063" cy="2911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854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6FF8F5-D0CB-68CC-5F86-1E602CE7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5EC097-B662-DB9B-F23B-5BFB7F94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</a:t>
            </a:fld>
            <a:endParaRPr lang="tr-TR" noProof="0"/>
          </a:p>
        </p:txBody>
      </p:sp>
      <p:sp>
        <p:nvSpPr>
          <p:cNvPr id="6" name="Başlık 3">
            <a:extLst>
              <a:ext uri="{FF2B5EF4-FFF2-40B4-BE49-F238E27FC236}">
                <a16:creationId xmlns:a16="http://schemas.microsoft.com/office/drawing/2014/main" id="{DD422265-2268-31AF-C9C2-EEA17AAF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700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2800" dirty="0"/>
              <a:t>Bölüm 6 : ÖRNEKLER</a:t>
            </a:r>
          </a:p>
        </p:txBody>
      </p:sp>
    </p:spTree>
    <p:extLst>
      <p:ext uri="{BB962C8B-B14F-4D97-AF65-F5344CB8AC3E}">
        <p14:creationId xmlns:p14="http://schemas.microsoft.com/office/powerpoint/2010/main" val="10158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giriş değişkeninin </a:t>
            </a:r>
            <a:r>
              <a:rPr lang="tr-TR" sz="2400" dirty="0" err="1"/>
              <a:t>low</a:t>
            </a:r>
            <a:r>
              <a:rPr lang="tr-TR" sz="2400" dirty="0"/>
              <a:t> ve </a:t>
            </a:r>
            <a:r>
              <a:rPr lang="tr-TR" sz="2400" dirty="0" err="1"/>
              <a:t>med</a:t>
            </a:r>
            <a:r>
              <a:rPr lang="tr-TR" sz="2400" dirty="0"/>
              <a:t> kümelerine üyelik derecesini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20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1D036E7-7CDB-5885-FD97-69442F8F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23" y="1825767"/>
            <a:ext cx="8527413" cy="12098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3771F56-D7D1-7DD6-2B54-9D99A304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0" y="3242180"/>
            <a:ext cx="10064230" cy="9715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53A4AFE-C63F-69A2-1619-104F6E44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3" y="4404878"/>
            <a:ext cx="11324172" cy="17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değişimi giriş değişkeninin </a:t>
            </a:r>
            <a:r>
              <a:rPr lang="tr-TR" sz="2400" dirty="0" err="1"/>
              <a:t>low,medium</a:t>
            </a:r>
            <a:r>
              <a:rPr lang="tr-TR" sz="2400" dirty="0"/>
              <a:t> ve </a:t>
            </a:r>
            <a:r>
              <a:rPr lang="tr-TR" sz="2400" dirty="0" err="1"/>
              <a:t>high</a:t>
            </a:r>
            <a:r>
              <a:rPr lang="tr-TR" sz="2400" dirty="0"/>
              <a:t> kümelerine üyelik derecelerini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21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916CE26-C11C-582E-CF5F-8CD11ED4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25" y="1927947"/>
            <a:ext cx="10209750" cy="10438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098B5FB-D012-F10B-D0FE-AB63CFD4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0" y="3257117"/>
            <a:ext cx="9686493" cy="22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öncül çıkış hesaplanıp (ve olduğu için </a:t>
            </a:r>
            <a:r>
              <a:rPr lang="tr-TR" sz="2400" dirty="0" err="1"/>
              <a:t>minumum</a:t>
            </a:r>
            <a:r>
              <a:rPr lang="tr-TR" sz="2400" dirty="0"/>
              <a:t> alınır) bu öncül çıkış, çıkış kümesine </a:t>
            </a:r>
            <a:r>
              <a:rPr lang="tr-TR" sz="2400" dirty="0" err="1"/>
              <a:t>mamdaniye</a:t>
            </a:r>
            <a:r>
              <a:rPr lang="tr-TR" sz="2400" dirty="0"/>
              <a:t> göre (</a:t>
            </a:r>
            <a:r>
              <a:rPr lang="tr-TR" sz="2400" dirty="0" err="1"/>
              <a:t>minumum</a:t>
            </a:r>
            <a:r>
              <a:rPr lang="tr-TR" sz="2400" dirty="0"/>
              <a:t> alınarak) uygulanıyor. Sonuç olarak rule1, rule2, rule3 ve rule4 içinde tüm evrensel küme için </a:t>
            </a:r>
            <a:r>
              <a:rPr lang="tr-TR" sz="2400" dirty="0" err="1"/>
              <a:t>mamdaniye</a:t>
            </a:r>
            <a:r>
              <a:rPr lang="tr-TR" sz="2400" dirty="0"/>
              <a:t> göre hesaplanan üyelik dereceleri bulunur.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22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31D2FE3-5BAD-6BDB-869D-742C65FA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2" y="2845489"/>
            <a:ext cx="9455086" cy="183312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90F252B-5231-1471-E2A8-E77FE8219DAA}"/>
              </a:ext>
            </a:extLst>
          </p:cNvPr>
          <p:cNvSpPr txBox="1"/>
          <p:nvPr/>
        </p:nvSpPr>
        <p:spPr>
          <a:xfrm>
            <a:off x="1280491" y="4957756"/>
            <a:ext cx="96310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 err="1"/>
              <a:t>Rule</a:t>
            </a:r>
            <a:r>
              <a:rPr lang="tr-TR" b="1" dirty="0"/>
              <a:t> 1</a:t>
            </a:r>
            <a:r>
              <a:rPr lang="tr-TR" dirty="0"/>
              <a:t>: </a:t>
            </a:r>
            <a:r>
              <a:rPr lang="tr-TR" dirty="0" err="1"/>
              <a:t>Sıcaklik</a:t>
            </a:r>
            <a:r>
              <a:rPr lang="tr-TR" dirty="0"/>
              <a:t>=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Sıcaklık Değişimi=</a:t>
            </a:r>
            <a:r>
              <a:rPr lang="tr-TR" dirty="0" err="1"/>
              <a:t>Low</a:t>
            </a:r>
            <a:r>
              <a:rPr lang="tr-TR" dirty="0"/>
              <a:t> ise </a:t>
            </a:r>
            <a:r>
              <a:rPr lang="tr-TR" dirty="0" err="1"/>
              <a:t>MotorHızı</a:t>
            </a:r>
            <a:r>
              <a:rPr lang="tr-TR" dirty="0"/>
              <a:t>=</a:t>
            </a:r>
            <a:r>
              <a:rPr lang="tr-TR" dirty="0" err="1"/>
              <a:t>Fast</a:t>
            </a:r>
            <a:endParaRPr lang="tr-TR" dirty="0"/>
          </a:p>
          <a:p>
            <a:r>
              <a:rPr lang="tr-TR" sz="1800" b="1" dirty="0" err="1"/>
              <a:t>Rule</a:t>
            </a:r>
            <a:r>
              <a:rPr lang="tr-TR" sz="1800" b="1" dirty="0"/>
              <a:t> 2</a:t>
            </a:r>
            <a:r>
              <a:rPr lang="tr-TR" sz="1800" dirty="0"/>
              <a:t>:Sıcaklik=</a:t>
            </a:r>
            <a:r>
              <a:rPr lang="tr-TR" sz="1800" dirty="0" err="1"/>
              <a:t>Medium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Sıcaklık Değişimi=</a:t>
            </a:r>
            <a:r>
              <a:rPr lang="tr-TR" sz="1800" dirty="0" err="1"/>
              <a:t>Medium</a:t>
            </a:r>
            <a:r>
              <a:rPr lang="tr-TR" sz="1800" dirty="0"/>
              <a:t> ise </a:t>
            </a:r>
            <a:r>
              <a:rPr lang="tr-TR" sz="1800" dirty="0" err="1"/>
              <a:t>MotorHızı</a:t>
            </a:r>
            <a:r>
              <a:rPr lang="tr-TR" sz="1800" dirty="0"/>
              <a:t>=</a:t>
            </a:r>
            <a:r>
              <a:rPr lang="tr-TR" sz="1800" dirty="0" err="1"/>
              <a:t>Slow</a:t>
            </a:r>
            <a:endParaRPr lang="tr-TR" sz="1800" dirty="0"/>
          </a:p>
          <a:p>
            <a:r>
              <a:rPr lang="tr-TR" b="1" dirty="0" err="1"/>
              <a:t>Rule</a:t>
            </a:r>
            <a:r>
              <a:rPr lang="tr-TR" b="1" dirty="0"/>
              <a:t> 3</a:t>
            </a:r>
            <a:r>
              <a:rPr lang="tr-TR" dirty="0"/>
              <a:t>: </a:t>
            </a:r>
            <a:r>
              <a:rPr lang="tr-TR" sz="1800" dirty="0" err="1"/>
              <a:t>Sıcaklik</a:t>
            </a:r>
            <a:r>
              <a:rPr lang="tr-TR" sz="1800" dirty="0"/>
              <a:t>=</a:t>
            </a:r>
            <a:r>
              <a:rPr lang="tr-TR" sz="1800" dirty="0" err="1"/>
              <a:t>Low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Sıcaklık Değişimi=</a:t>
            </a:r>
            <a:r>
              <a:rPr lang="tr-TR" sz="1800" dirty="0" err="1"/>
              <a:t>Medium</a:t>
            </a:r>
            <a:r>
              <a:rPr lang="tr-TR" sz="1800" dirty="0"/>
              <a:t> ise </a:t>
            </a:r>
            <a:r>
              <a:rPr lang="tr-TR" sz="1800" dirty="0" err="1"/>
              <a:t>MotorHızı</a:t>
            </a:r>
            <a:r>
              <a:rPr lang="tr-TR" sz="1800" dirty="0"/>
              <a:t>=</a:t>
            </a:r>
            <a:r>
              <a:rPr lang="tr-TR" sz="1800" dirty="0" err="1"/>
              <a:t>Fast</a:t>
            </a:r>
            <a:endParaRPr lang="tr-TR" sz="1800" dirty="0"/>
          </a:p>
          <a:p>
            <a:r>
              <a:rPr lang="tr-TR" sz="1800" b="1" dirty="0" err="1"/>
              <a:t>Rule</a:t>
            </a:r>
            <a:r>
              <a:rPr lang="tr-TR" sz="1800" b="1" dirty="0"/>
              <a:t> 4</a:t>
            </a:r>
            <a:r>
              <a:rPr lang="tr-TR" sz="1800" dirty="0"/>
              <a:t>:Sıcaklik=</a:t>
            </a:r>
            <a:r>
              <a:rPr lang="tr-TR" sz="1800" dirty="0" err="1"/>
              <a:t>Medium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Sıcaklık Değişimi=</a:t>
            </a:r>
            <a:r>
              <a:rPr lang="tr-TR" sz="1800" dirty="0" err="1"/>
              <a:t>Low</a:t>
            </a:r>
            <a:r>
              <a:rPr lang="tr-TR" sz="1800" dirty="0"/>
              <a:t> ise </a:t>
            </a:r>
            <a:r>
              <a:rPr lang="tr-TR" sz="1800" dirty="0" err="1"/>
              <a:t>MotorHızı</a:t>
            </a:r>
            <a:r>
              <a:rPr lang="tr-TR" sz="1800" dirty="0"/>
              <a:t>=</a:t>
            </a:r>
            <a:r>
              <a:rPr lang="tr-TR" sz="1800" dirty="0" err="1"/>
              <a:t>Medium</a:t>
            </a:r>
            <a:endParaRPr lang="tr-TR" sz="18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3618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elde edilen çıkış kümeleri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C1F7E88-75BE-4700-3F6F-67A668D9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89" y="1627475"/>
            <a:ext cx="10376011" cy="24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Maksimum alınarak kurallardan elde edilen çıkış kümeleri birleştiriliyor ve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24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49A353-5514-04A5-175C-33D8DD3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0" y="1837892"/>
            <a:ext cx="10483258" cy="31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1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25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DD9C241-F945-43C7-F015-4FBD701F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9" y="770206"/>
            <a:ext cx="8660822" cy="56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5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Elde edilen durulanmış değerle </a:t>
            </a:r>
            <a:r>
              <a:rPr lang="tr-TR" sz="2400" dirty="0" err="1"/>
              <a:t>plot</a:t>
            </a:r>
            <a:r>
              <a:rPr lang="tr-TR" sz="2400" dirty="0"/>
              <a:t> üzerinde çizgi olarak gösteriliyor.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26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BDA344-A516-4696-EEEE-D667905F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05" y="1649556"/>
            <a:ext cx="9117157" cy="30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27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9CDE51-E9DB-B525-4C8F-0DFB4F27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" y="1393248"/>
            <a:ext cx="10733617" cy="13811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1C08D2B-8879-2D8B-7035-FE224911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3" y="3190873"/>
            <a:ext cx="4045112" cy="22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Örnek-1-Ornek1.py (https://github.com/akaraci/Bulanik_Mantik)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17"/>
            <a:ext cx="10515600" cy="4578311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İkinci el bir aracın fiyatını tahmin etmek için kullanılan bir bulanık sistem taslayalım.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iki adet giriş parametresine sahip olsun. Bunlar araç modeli ve aracın kilometresi olsun.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aracın fiyatı olmaktadır.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parametrelerinin aralık değerleri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Model için [2002-2012]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Km için [0-100.000]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parametresinin aralık değerleri </a:t>
            </a:r>
          </a:p>
          <a:p>
            <a:pPr lvl="2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Fiyat İçin [0-40.000] </a:t>
            </a:r>
          </a:p>
        </p:txBody>
      </p:sp>
    </p:spTree>
    <p:extLst>
      <p:ext uri="{BB962C8B-B14F-4D97-AF65-F5344CB8AC3E}">
        <p14:creationId xmlns:p14="http://schemas.microsoft.com/office/powerpoint/2010/main" val="3106277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için kullanılan üyelik fonksiyonları aşağıdaki gibidir.</a:t>
            </a:r>
          </a:p>
        </p:txBody>
      </p:sp>
      <p:pic>
        <p:nvPicPr>
          <p:cNvPr id="2" name="İçerik Yer Tutucusu 4">
            <a:extLst>
              <a:ext uri="{FF2B5EF4-FFF2-40B4-BE49-F238E27FC236}">
                <a16:creationId xmlns:a16="http://schemas.microsoft.com/office/drawing/2014/main" id="{FA91A9DC-5AF8-FCB0-225F-53D7EBBC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81" y="1964963"/>
            <a:ext cx="8613902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Örnek-4: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3</a:t>
            </a:fld>
            <a:endParaRPr lang="tr-TR" noProof="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8B2F7A2-6DD5-9A37-28E3-FB142F898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4"/>
          <a:stretch/>
        </p:blipFill>
        <p:spPr>
          <a:xfrm>
            <a:off x="1090799" y="974995"/>
            <a:ext cx="10172946" cy="52584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AADE48B-AC1F-0923-45A8-2E10442CA355}"/>
              </a:ext>
            </a:extLst>
          </p:cNvPr>
          <p:cNvSpPr txBox="1"/>
          <p:nvPr/>
        </p:nvSpPr>
        <p:spPr>
          <a:xfrm>
            <a:off x="1444336" y="269124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0.25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EBEEE4A-8D85-9A51-C443-E75570674AA3}"/>
              </a:ext>
            </a:extLst>
          </p:cNvPr>
          <p:cNvSpPr txBox="1"/>
          <p:nvPr/>
        </p:nvSpPr>
        <p:spPr>
          <a:xfrm>
            <a:off x="1444336" y="217876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FF70E27-A7F0-0752-1EBC-D8C9EA9EC3EB}"/>
              </a:ext>
            </a:extLst>
          </p:cNvPr>
          <p:cNvSpPr txBox="1"/>
          <p:nvPr/>
        </p:nvSpPr>
        <p:spPr>
          <a:xfrm>
            <a:off x="1487617" y="381904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1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B227CB-AC8D-1963-A16E-008967C9B4B6}"/>
              </a:ext>
            </a:extLst>
          </p:cNvPr>
          <p:cNvSpPr txBox="1"/>
          <p:nvPr/>
        </p:nvSpPr>
        <p:spPr>
          <a:xfrm>
            <a:off x="1495363" y="4772312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07445CB5-8C70-97A3-B541-73990391B5A6}"/>
              </a:ext>
            </a:extLst>
          </p:cNvPr>
          <p:cNvSpPr txBox="1">
            <a:spLocks/>
          </p:cNvSpPr>
          <p:nvPr/>
        </p:nvSpPr>
        <p:spPr>
          <a:xfrm>
            <a:off x="1495363" y="6339619"/>
            <a:ext cx="10515600" cy="48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400" dirty="0"/>
              <a:t>Giriş: Sıcaklık=35, Sıcaklık Değişimi=1</a:t>
            </a:r>
          </a:p>
        </p:txBody>
      </p:sp>
    </p:spTree>
    <p:extLst>
      <p:ext uri="{BB962C8B-B14F-4D97-AF65-F5344CB8AC3E}">
        <p14:creationId xmlns:p14="http://schemas.microsoft.com/office/powerpoint/2010/main" val="136349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tabanındaki bulanık kurallar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I: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düşüktür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2: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orta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orta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ortadır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3: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yüksektir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model ve 25 bin kilometrede olan bir aracın fiyatının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çıkarım yöntemi kullanılarak tahmin edelim. </a:t>
            </a:r>
          </a:p>
        </p:txBody>
      </p:sp>
    </p:spTree>
    <p:extLst>
      <p:ext uri="{BB962C8B-B14F-4D97-AF65-F5344CB8AC3E}">
        <p14:creationId xmlns:p14="http://schemas.microsoft.com/office/powerpoint/2010/main" val="121146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35AE394-F983-39AF-6478-F5F1E44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91" y="241300"/>
            <a:ext cx="8751034" cy="62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38EE999-9F5D-73D7-41A2-D7E52732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97" y="1048787"/>
            <a:ext cx="7733267" cy="52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308EF1-824D-05A6-67D3-639A83EC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05" y="1101148"/>
            <a:ext cx="8019974" cy="53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7F789E-06C1-3995-863D-3139A9CD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78" y="927099"/>
            <a:ext cx="8805171" cy="56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0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A706BF0-4082-E9BA-7444-B3EA797D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162" y="1322243"/>
            <a:ext cx="8771648" cy="3945948"/>
          </a:xfrm>
        </p:spPr>
      </p:pic>
    </p:spTree>
    <p:extLst>
      <p:ext uri="{BB962C8B-B14F-4D97-AF65-F5344CB8AC3E}">
        <p14:creationId xmlns:p14="http://schemas.microsoft.com/office/powerpoint/2010/main" val="2865890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B3881DC-C59A-C716-C392-7308C9C2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6" y="1825625"/>
            <a:ext cx="10611576" cy="13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5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510E67-C20F-E677-3301-EEBEECBD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04" y="1089563"/>
            <a:ext cx="8356496" cy="49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9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5C47726-12DD-6740-CD5C-B243B1EA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1134" y="568892"/>
            <a:ext cx="4741937" cy="6152583"/>
          </a:xfrm>
        </p:spPr>
      </p:pic>
    </p:spTree>
    <p:extLst>
      <p:ext uri="{BB962C8B-B14F-4D97-AF65-F5344CB8AC3E}">
        <p14:creationId xmlns:p14="http://schemas.microsoft.com/office/powerpoint/2010/main" val="3275662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3200" dirty="0"/>
              <a:t>Örnek-1-Python Kodları (Ornek1_defuzzyfication_example) (İnceleyelim)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3D3072-19A1-BEE1-3109-1D4E285A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61196"/>
            <a:ext cx="6678023" cy="491576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A360EB-9F40-A13A-3617-FD939633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22" y="1261196"/>
            <a:ext cx="53530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4</a:t>
            </a:fld>
            <a:endParaRPr lang="tr-TR" noProof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D59A922-981C-4332-6C02-15852A1F4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80" b="40202"/>
          <a:stretch/>
        </p:blipFill>
        <p:spPr bwMode="auto">
          <a:xfrm>
            <a:off x="965170" y="933450"/>
            <a:ext cx="10674504" cy="27449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8045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 (Ödev)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Ornek-1.py’deki kodları optimize edin. Tekrarlayan işlemler için fonksiyon yazarak kodları kısaltın. (Ornek-1_optimize.py (siz çözükten sonra cevap </a:t>
            </a:r>
            <a:r>
              <a:rPr lang="tr-T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github’a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yüklenecektir))</a:t>
            </a:r>
          </a:p>
        </p:txBody>
      </p:sp>
    </p:spTree>
    <p:extLst>
      <p:ext uri="{BB962C8B-B14F-4D97-AF65-F5344CB8AC3E}">
        <p14:creationId xmlns:p14="http://schemas.microsoft.com/office/powerpoint/2010/main" val="3716127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'Bahşiş verme problemi' yaygın olarak, bulanık mantık ilkelerinin kompakt, sezgisel bir uzman kurallar kümesinden karmaşık davranışlar üretme gücünü göstermek için sıklıkla kullanılır.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restoranda nasıl bahşiş vermeyi seçebileceğinizi modelleyen bir bulanık kontrol sistemi oluşturalım. Bahşiş verirken, 0 ile 10 arasında derecelendirilen hizmet ve yemek kalitesini göz önünde bulundurursunuz. Bunu, 0 ile %25 arasında bir bahşiş bırakmak için kullanırsınız.</a:t>
            </a:r>
          </a:p>
        </p:txBody>
      </p:sp>
    </p:spTree>
    <p:extLst>
      <p:ext uri="{BB962C8B-B14F-4D97-AF65-F5344CB8AC3E}">
        <p14:creationId xmlns:p14="http://schemas.microsoft.com/office/powerpoint/2010/main" val="2947768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232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472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aşağıdaki gibi tanımlanabilir: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Antecednets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crisp value range): How good was the service of the wait staff,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fuzzy value range): poor, acceptable, amazing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quality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tasty was the food,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bad, decent, great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Consequents (Outputs)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much should we tip, on a scale of 0% to 25%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low, medium, high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1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good or the food quality was good, THEN the tip will be high.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was acceptable,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tip will be medium.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poor and the food quality was poor THEN the tip will be low.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tell this controller that I rated: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as 9.8, and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as 6.5,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recommend I leave: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20.2% tip.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5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E1815E-91A7-8156-2675-10CF2296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1" y="1019709"/>
            <a:ext cx="9703759" cy="57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0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FE452DE-2434-F272-68B2-C280A7A5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32" y="1110094"/>
            <a:ext cx="9618794" cy="5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5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7F0D010C-6764-002C-193B-1EB06BA5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8404" y="238111"/>
            <a:ext cx="4977778" cy="3352381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BC72558-5705-FF16-3567-B879EE94C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4" y="67335"/>
            <a:ext cx="5484934" cy="36939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83CA24D-A1A8-B512-F34F-05483593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22" y="3505619"/>
            <a:ext cx="497777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40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BFC16DA-3B19-6502-65A7-85DCB59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29" y="1299601"/>
            <a:ext cx="7646243" cy="51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8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/>
              <a:t>Örnek-3-Havalandırma </a:t>
            </a:r>
            <a:r>
              <a:rPr lang="tr-TR" sz="4000" dirty="0"/>
              <a:t>Sistemi (Ornek-3.py)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(20,81,1)</a:t>
            </a:r>
          </a:p>
          <a:p>
            <a:r>
              <a:rPr lang="tr-TR" b="1" dirty="0" err="1"/>
              <a:t>Low</a:t>
            </a:r>
            <a:r>
              <a:rPr lang="tr-TR" b="1" dirty="0"/>
              <a:t>:[20,25,35,40]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:[30,42,55,80]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8EA26E-6FCE-F9D2-AF1C-15784862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5" y="2186343"/>
            <a:ext cx="5422588" cy="36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 Değişimi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(0,6,0.1)</a:t>
            </a:r>
          </a:p>
          <a:p>
            <a:r>
              <a:rPr lang="tr-TR" b="1" dirty="0" err="1"/>
              <a:t>Low</a:t>
            </a:r>
            <a:r>
              <a:rPr lang="tr-TR" b="1" dirty="0"/>
              <a:t>: [0,0.3,1,2]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[0.5,1.3,2,3]</a:t>
            </a:r>
          </a:p>
          <a:p>
            <a:r>
              <a:rPr lang="tr-TR" b="1" dirty="0"/>
              <a:t>High:[1,3,4,5]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3235636-DDA3-7D7B-8F82-DFD3BC96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25" y="2811884"/>
            <a:ext cx="4901587" cy="3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/>
          <a:lstStyle/>
          <a:p>
            <a:r>
              <a:rPr lang="tr-TR" dirty="0" err="1"/>
              <a:t>Sıcaklik</a:t>
            </a:r>
            <a:r>
              <a:rPr lang="tr-TR" dirty="0"/>
              <a:t>=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Sıcaklık Değişimi=</a:t>
            </a:r>
            <a:r>
              <a:rPr lang="tr-TR" dirty="0" err="1"/>
              <a:t>Low</a:t>
            </a:r>
            <a:r>
              <a:rPr lang="tr-TR" dirty="0"/>
              <a:t> ise </a:t>
            </a:r>
            <a:r>
              <a:rPr lang="tr-TR" dirty="0" err="1"/>
              <a:t>MotorHızı</a:t>
            </a:r>
            <a:r>
              <a:rPr lang="tr-TR" dirty="0"/>
              <a:t>=</a:t>
            </a:r>
            <a:r>
              <a:rPr lang="tr-TR" dirty="0" err="1"/>
              <a:t>Fast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335A3E8-AC6B-BB6A-1576-FE12B64B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366"/>
            <a:ext cx="10829925" cy="283845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CD93307-057F-9EC6-52C6-DB7FC83AA46C}"/>
              </a:ext>
            </a:extLst>
          </p:cNvPr>
          <p:cNvSpPr txBox="1"/>
          <p:nvPr/>
        </p:nvSpPr>
        <p:spPr>
          <a:xfrm>
            <a:off x="7845136" y="3346021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373043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Çıkış: </a:t>
            </a:r>
            <a:r>
              <a:rPr lang="tr-TR" b="1" dirty="0"/>
              <a:t>Motor Hızı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(100,1001,1)</a:t>
            </a:r>
          </a:p>
          <a:p>
            <a:r>
              <a:rPr lang="tr-TR" b="1" dirty="0" err="1"/>
              <a:t>Slow</a:t>
            </a:r>
            <a:r>
              <a:rPr lang="tr-TR" b="1" dirty="0"/>
              <a:t>: [100,250,350,500]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[300,400,500,700]</a:t>
            </a:r>
          </a:p>
          <a:p>
            <a:r>
              <a:rPr lang="tr-TR" b="1" dirty="0" err="1"/>
              <a:t>Fast</a:t>
            </a:r>
            <a:r>
              <a:rPr lang="tr-TR" b="1" dirty="0"/>
              <a:t>:[500,650,750,1000]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23D9E0-E744-C317-7E89-CA6F97DA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98" y="2615255"/>
            <a:ext cx="505396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26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 lnSpcReduction="10000"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Giriş Değerleri: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Sıcaklık:35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Değişimi:1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Girişlerin Kümelere Üyelik Dereceleri aşağıdaki gibidir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0.41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0.625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Kurallar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Rule1-&gt;(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Rule2-&gt;(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Rule3-&gt;(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Rule4-&gt;(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057445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 verilen bilgilere göre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Larsen Çıkarım kullanarak gerekli hesaplamaları yapın.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Durulaştırma için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MOM, SOM, LOM ve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yöntemlerini ayrı, ayrı kullanın.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programlama dilini kullanarak bu denetleyici sistemini CONTROL kütüphanesini kullanarak kodlayın?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Ödevler kontrol edildikten sonra cevap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github’da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tr-TR" sz="2400" dirty="0"/>
              <a:t>Ornek-3.py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dosya ismiyle yayınlanacaktır.</a:t>
            </a:r>
          </a:p>
        </p:txBody>
      </p:sp>
    </p:spTree>
    <p:extLst>
      <p:ext uri="{BB962C8B-B14F-4D97-AF65-F5344CB8AC3E}">
        <p14:creationId xmlns:p14="http://schemas.microsoft.com/office/powerpoint/2010/main" val="3221791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=587.9  olarak hesaplanmalıdır.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Som=650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=700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8E324E-F2C1-A4DD-C314-981C2B1D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34" y="2557463"/>
            <a:ext cx="5467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2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 yetiştirilen serada sıcaklık, hava nemi, ışık şiddeti, toprak nemi, karbondioksit miktarı ve rüzgâr hızı gibi önemli özelliklerin sürekli takip edilmesi gereken unsurlardır.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Bitkinin iyi yetişmesi için bu unsurlar göz önüne alınmalıdır.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sıcaklık, hava nemi, ışık şiddeti, toprak nemi, karbondioksit miktarı ve rüzgâr hızı istenilen değerinde tutulması için bilgisayar yardımıyla kontrol edilmesi lazımdır.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54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66755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giriş parametreleri olarak: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değeri santigrat derece (ºC),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Toprak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miktarı ppm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rüzgâr hızı (m/s)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parametreleri ise ısıtma kilowatt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soğutma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gölgeleme santimetre (cm), sulama litre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ışıklandırma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havalandırma derece ( º ) olarak tasarlanmıştır.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11110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56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7EFBA3F-F344-6FC1-F1F2-8B2D047E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34" y="1371599"/>
            <a:ext cx="6537566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6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iriş ve çıkış değerleri;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Yüksek,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Yüksek’tir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57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37042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 ve evrensel kümeler;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1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Sıcaklık değeri için evrensel küme [-10…50] ºC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1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Hava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Işık şiddeti değeri için evrensel küme [0…20000] </a:t>
            </a:r>
            <a:r>
              <a:rPr lang="tr-TR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Toprak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Karbondioksit miktarı değeri için evrensel küme [0…2000] ppm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Rüzgâr hızı değeri için evrensel küme [0…10] m/s değerleri arasındadır.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58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48134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olarak: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Isıtma için evrensel küme [0…6] kilowatt (k/w)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Soğutma için evrensel küme [0…30] 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Gölgeleme için evrensel küme [0…300] santimetre (cm)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Sulama değeri evrensel küme [0…50] litre (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Işıklandırma için evrensel küme [0…20000] 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Havalandırma için evrensel küme [0…60] derece ( º ) değerleri arasındadır.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59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9889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Slow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D1AC07-FD3C-D442-EBDA-B1AF00DA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789834"/>
            <a:ext cx="9915525" cy="257175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9862061-4643-5AB9-DA95-14F47E32D7A3}"/>
              </a:ext>
            </a:extLst>
          </p:cNvPr>
          <p:cNvSpPr txBox="1"/>
          <p:nvPr/>
        </p:nvSpPr>
        <p:spPr>
          <a:xfrm>
            <a:off x="3460173" y="36577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3662465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çalışma mantığı, </a:t>
            </a:r>
          </a:p>
          <a:p>
            <a:pPr>
              <a:spcAft>
                <a:spcPts val="1200"/>
              </a:spcAft>
            </a:pP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içindeki sıcaklık ve hava nemi değerlerinin ısıtma ve soğutmayı,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ışık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gölgelemeyi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ve toprak nemi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sulamayı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ışıklandırmayı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ve rüzgâr hızı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aktif hale getirecektir.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 tüm bulanık çıkarımlar için </a:t>
            </a:r>
            <a:r>
              <a:rPr lang="tr-TR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bulanık modelinin kullanımı tercih edilecektir.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fonksiyonu olarak </a:t>
            </a: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 üyelik fonksiyonu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kullanılacaktır.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60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75651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61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8FDC994-911B-058E-A0ED-9C8AA973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281"/>
            <a:ext cx="4501355" cy="1692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767AB1B-6FCB-02DB-39F3-167A1E5D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9" y="1079130"/>
            <a:ext cx="4503154" cy="5580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için Bulanık Kümeler: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9D394373-A4E4-0E0B-ADE4-85396E53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35" y="3288875"/>
            <a:ext cx="4921344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7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62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C17227-C554-6E58-D369-C9F5959F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5" y="1823171"/>
            <a:ext cx="3806047" cy="216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DFED48-B621-0F22-B902-6825ACEB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3" y="1557731"/>
            <a:ext cx="3470925" cy="324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C2D625D-93F2-D8B2-A1BB-3D5E2B1E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02" y="3877914"/>
            <a:ext cx="4742015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45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63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Isıtma Çıkışı için Bulanık Kümeler: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488BC6-735B-DDF9-9CE2-0C907CB7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57" y="3589475"/>
            <a:ext cx="5140505" cy="3132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70171D5-2331-189D-D560-8B0EA403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1" y="1742419"/>
            <a:ext cx="4295775" cy="46482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844D896-CAAA-A38E-FBF9-111B1F85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41" y="961475"/>
            <a:ext cx="4295138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2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64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 Çıkışı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BF2645-9B6E-CDF9-C0CA-45C0418D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008" y="3632462"/>
            <a:ext cx="4298792" cy="2916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9D7B35C-2207-6048-73F3-3B16B05E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9" y="2178627"/>
            <a:ext cx="4236287" cy="3636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1147D67-964A-1426-FCBE-95F61FF7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66" y="968462"/>
            <a:ext cx="408426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34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65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Isıtma çıkış değişkeni için kurallar.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902D65E-9898-61BB-27C8-C71CAC0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83" y="1715432"/>
            <a:ext cx="7378047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8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66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Soğutma çıkış değişkeni için kurallar.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0F30B7E-EC8F-3EB5-77A6-2046D5F0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53" y="1676350"/>
            <a:ext cx="757354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9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67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5 ºC ve hava nemi oranı % 21 olsun. Bu durumda ısıtma çıkış değeri için seraya verilen ısı kaç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kilowat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44 ºC ve hava nemi oranı % 63 olsun. Bu durumda soğutma çıkış değeri ne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kodunu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kütüphanesini kullanarak kodlayın. Sorularda istenen Isı ve Soğutma çıkış değerlerini hesaplayın?</a:t>
            </a:r>
          </a:p>
        </p:txBody>
      </p:sp>
    </p:spTree>
    <p:extLst>
      <p:ext uri="{BB962C8B-B14F-4D97-AF65-F5344CB8AC3E}">
        <p14:creationId xmlns:p14="http://schemas.microsoft.com/office/powerpoint/2010/main" val="3041250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ayt Numarası Yer Tutucusu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68</a:t>
            </a:fld>
            <a:endParaRPr lang="tr-TR"/>
          </a:p>
        </p:txBody>
      </p:sp>
      <p:sp>
        <p:nvSpPr>
          <p:cNvPr id="23" name="Alt Bilgi Yer Tutucusu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Bulanık Mantık</a:t>
            </a:r>
          </a:p>
        </p:txBody>
      </p:sp>
      <p:pic>
        <p:nvPicPr>
          <p:cNvPr id="9" name="Resim Yer Tutucusu 8" descr="gün batımı sırasında dağla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Resim Yer Tutucusu 10" descr="gün batımı sırasında dağla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SORULAR…</a:t>
            </a:r>
          </a:p>
        </p:txBody>
      </p:sp>
      <p:pic>
        <p:nvPicPr>
          <p:cNvPr id="15" name="Resim Yer Tutucusu 14" descr="alacakaranlık gökyüzünün altındaki dağla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Resim Yer Tutucusu 12" descr="şafaktan hemen önce, karanlık gökyüzünün altındaki dağla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99"/>
            <a:ext cx="10515600" cy="610821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Kaynakça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69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3522BE1-E6EE-F54D-32F4-40BA2DCC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520"/>
            <a:ext cx="10515600" cy="5633392"/>
          </a:xfrm>
        </p:spPr>
        <p:txBody>
          <a:bodyPr>
            <a:normAutofit fontScale="85000" lnSpcReduction="10000"/>
          </a:bodyPr>
          <a:lstStyle/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Bay, Ö. F., Bulanık Mantık Ders Notları, Gazi Üniversitesi, Teknoloji Fakültesi.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Elmas, Ç., 2003a, “Bulanık Mantık Denetleyiciler”, Seçkin Yayıncılık, 1. Baskı, Ankara, Türkiye.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Baykal, N.,, Timur Beyan: Bulanık Mantık İlke ve Temelleri, Ankara, Bıçaklar Kitabevi, 2004, s.9.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ÇOBANOĞLU, B., Ders Notları, http://www.cobanoglu.fws1.com/bulanik.htm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Sen, Z., Modern Mantık, _</a:t>
            </a:r>
            <a:r>
              <a:rPr lang="tr-TR" sz="2200" dirty="0" err="1">
                <a:latin typeface="Times New Roman" panose="02020603050405020304" pitchFamily="18" charset="0"/>
              </a:rPr>
              <a:t>stanbul</a:t>
            </a:r>
            <a:r>
              <a:rPr lang="tr-TR" sz="2200" dirty="0">
                <a:latin typeface="Times New Roman" panose="02020603050405020304" pitchFamily="18" charset="0"/>
              </a:rPr>
              <a:t>, Bilge Kültür Sanat Yayıncılık,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Daş</a:t>
            </a:r>
            <a:r>
              <a:rPr lang="tr-TR" sz="2200" dirty="0">
                <a:latin typeface="Times New Roman" panose="02020603050405020304" pitchFamily="18" charset="0"/>
              </a:rPr>
              <a:t>, İ., 2003. Matematikte Bulanık Sayılar. (Yüksek Lisans Tezi), Yıldız Teknik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Üniversitesi Fen Bilimleri Enstitüsü, İstanbul.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https://websitem.karatekin.edu.tr/user_files/zafercivelek/files/20190216_187604f5aaae4f89be554bbd63451325.pdf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3"/>
              </a:rPr>
              <a:t>https://medium.com/deep-learning-turkiye/python-ile-bulan%C4%B1k-mant%C4%B1k-modellemesi-74459dc27308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4"/>
              </a:rPr>
              <a:t>https://guraysonugur.aku.edu.tr/wp-content/uploads/sites/11/2018/02/BMK-Ders-2.pdf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Ödük</a:t>
            </a:r>
            <a:r>
              <a:rPr lang="tr-TR" sz="2200" dirty="0">
                <a:latin typeface="Times New Roman" panose="02020603050405020304" pitchFamily="18" charset="0"/>
              </a:rPr>
              <a:t>, M.N., Bulanık Mantık Yöntemi Ve Uygulamaları, 2019.</a:t>
            </a:r>
          </a:p>
          <a:p>
            <a:pPr marL="0" lvl="1" indent="0" algn="ctr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tr-TR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6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Low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Fast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7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395ED3C-F437-C5D0-4AE3-8BBC9E7C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0" y="1804555"/>
            <a:ext cx="10854266" cy="28297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7865918" y="357685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427092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3ED3A1C-B4B2-6043-132B-5D82265F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105025"/>
            <a:ext cx="9972675" cy="26479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Low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8</a:t>
            </a:fld>
            <a:endParaRPr lang="tr-TR" noProof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5006494" y="4002880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19969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/>
              <a:t>Max</a:t>
            </a:r>
            <a:r>
              <a:rPr lang="tr-TR" dirty="0"/>
              <a:t> İle Birleştirme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33C759-7D32-F080-2B41-D8B3897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" y="716973"/>
            <a:ext cx="5219509" cy="136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DB1A119-5FF1-1F59-EFCE-5412CD29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7" y="2192973"/>
            <a:ext cx="5274400" cy="136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E4080E-1571-C621-9D9A-0AA7FF53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9" y="3723603"/>
            <a:ext cx="5247257" cy="1368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00509F2-9B1B-4EED-AEE5-887D45CA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31" y="5223414"/>
            <a:ext cx="5152144" cy="1368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53"/>
          <a:stretch/>
        </p:blipFill>
        <p:spPr bwMode="auto">
          <a:xfrm>
            <a:off x="5408047" y="1967193"/>
            <a:ext cx="6743065" cy="351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80719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10801</TotalTime>
  <Words>2190</Words>
  <Application>Microsoft Office PowerPoint</Application>
  <PresentationFormat>Geniş ekran</PresentationFormat>
  <Paragraphs>348</Paragraphs>
  <Slides>69</Slides>
  <Notes>29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74" baseType="lpstr">
      <vt:lpstr>Arial</vt:lpstr>
      <vt:lpstr>Calibri</vt:lpstr>
      <vt:lpstr>Times New Roman</vt:lpstr>
      <vt:lpstr>Univers</vt:lpstr>
      <vt:lpstr>GradientUnivers</vt:lpstr>
      <vt:lpstr>BULANIK MANTIK</vt:lpstr>
      <vt:lpstr>Bölüm 6 : ÖRNEKLER</vt:lpstr>
      <vt:lpstr>Örnek-4: Havalandırma Sistemi (Ornek-4.py)</vt:lpstr>
      <vt:lpstr>Örnek: Havalandırma Sistemi (Ornek-4.py)</vt:lpstr>
      <vt:lpstr>Kural-1</vt:lpstr>
      <vt:lpstr>Kural-2</vt:lpstr>
      <vt:lpstr>Kural-3</vt:lpstr>
      <vt:lpstr>Kural-4</vt:lpstr>
      <vt:lpstr>Max İle Birleştirme</vt:lpstr>
      <vt:lpstr>Durulaştırma</vt:lpstr>
      <vt:lpstr>Durulaştırma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Örnek-1-Ornek1.py (https://github.com/akaraci/Bulanik_Mantik)</vt:lpstr>
      <vt:lpstr>Örnek-1</vt:lpstr>
      <vt:lpstr>Örnek-1</vt:lpstr>
      <vt:lpstr>Örnek-1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(Ornek1_defuzzyfication_example) (İnceleyelim)</vt:lpstr>
      <vt:lpstr>Örnek-1 (Ödev)</vt:lpstr>
      <vt:lpstr>Örnek-2 ()</vt:lpstr>
      <vt:lpstr>Örnek-2 ()-Fuzzy Control Systems</vt:lpstr>
      <vt:lpstr>Örnek-2 ()-Fuzzy Control Systems</vt:lpstr>
      <vt:lpstr>Örnek-2 (Ornek-2.py)</vt:lpstr>
      <vt:lpstr>Örnek-2 (Ornek-2.py)</vt:lpstr>
      <vt:lpstr>Örnek-2 (Ornek-2.py)</vt:lpstr>
      <vt:lpstr>Örnek-2 (Ornek-2.py)</vt:lpstr>
      <vt:lpstr>Örnek-3-Havalandırma Sistemi (Ornek-3.py)</vt:lpstr>
      <vt:lpstr>Örnek-3-Havalandırma Sistemi</vt:lpstr>
      <vt:lpstr>Örnek-3-Havalandırma Sistemi</vt:lpstr>
      <vt:lpstr>Örnek-3-Havalandırma Sistemi</vt:lpstr>
      <vt:lpstr>Örnek-3-Havalandırma Sistemi</vt:lpstr>
      <vt:lpstr>Örnek-3-Havalandırma Sistemi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SORULAR…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521</cp:revision>
  <dcterms:created xsi:type="dcterms:W3CDTF">2022-09-22T13:24:45Z</dcterms:created>
  <dcterms:modified xsi:type="dcterms:W3CDTF">2024-12-24T11:25:59Z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